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74" r:id="rId2"/>
    <p:sldId id="972" r:id="rId3"/>
    <p:sldId id="1089" r:id="rId4"/>
    <p:sldId id="1078" r:id="rId5"/>
    <p:sldId id="1079" r:id="rId6"/>
    <p:sldId id="1080" r:id="rId7"/>
    <p:sldId id="1091" r:id="rId8"/>
    <p:sldId id="1018" r:id="rId9"/>
    <p:sldId id="1017" r:id="rId10"/>
    <p:sldId id="1021" r:id="rId11"/>
    <p:sldId id="1074" r:id="rId12"/>
    <p:sldId id="1022" r:id="rId13"/>
    <p:sldId id="1024" r:id="rId14"/>
    <p:sldId id="1023" r:id="rId15"/>
    <p:sldId id="1076" r:id="rId16"/>
    <p:sldId id="1029" r:id="rId17"/>
    <p:sldId id="1077" r:id="rId18"/>
    <p:sldId id="1030" r:id="rId19"/>
    <p:sldId id="410" r:id="rId20"/>
    <p:sldId id="1031" r:id="rId21"/>
    <p:sldId id="1033" r:id="rId22"/>
    <p:sldId id="1034" r:id="rId23"/>
    <p:sldId id="1090" r:id="rId24"/>
    <p:sldId id="1087" r:id="rId25"/>
    <p:sldId id="1037" r:id="rId26"/>
    <p:sldId id="332" r:id="rId27"/>
    <p:sldId id="1038" r:id="rId28"/>
    <p:sldId id="1072" r:id="rId29"/>
    <p:sldId id="1040" r:id="rId30"/>
    <p:sldId id="1041" r:id="rId31"/>
    <p:sldId id="1042" r:id="rId32"/>
    <p:sldId id="480" r:id="rId33"/>
    <p:sldId id="481" r:id="rId34"/>
    <p:sldId id="482" r:id="rId35"/>
    <p:sldId id="483" r:id="rId36"/>
    <p:sldId id="484" r:id="rId37"/>
    <p:sldId id="485" r:id="rId38"/>
    <p:sldId id="1088" r:id="rId39"/>
    <p:sldId id="1044" r:id="rId40"/>
    <p:sldId id="1045" r:id="rId41"/>
    <p:sldId id="1047" r:id="rId42"/>
    <p:sldId id="1050" r:id="rId43"/>
    <p:sldId id="1049" r:id="rId44"/>
    <p:sldId id="1086" r:id="rId45"/>
    <p:sldId id="1048" r:id="rId46"/>
    <p:sldId id="1082" r:id="rId47"/>
    <p:sldId id="1046" r:id="rId48"/>
    <p:sldId id="1083" r:id="rId49"/>
    <p:sldId id="1084" r:id="rId50"/>
    <p:sldId id="1092" r:id="rId51"/>
    <p:sldId id="306" r:id="rId52"/>
    <p:sldId id="1093" r:id="rId53"/>
    <p:sldId id="1009" r:id="rId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7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32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5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7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18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1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91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4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15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6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2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43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26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00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1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0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5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6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0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7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81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292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11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6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4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07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0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20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2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86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5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08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4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41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4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82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34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5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5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38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5.jpeg"/><Relationship Id="rId5" Type="http://schemas.openxmlformats.org/officeDocument/2006/relationships/image" Target="../media/image33.png"/><Relationship Id="rId10" Type="http://schemas.openxmlformats.org/officeDocument/2006/relationships/image" Target="../media/image24.png"/><Relationship Id="rId4" Type="http://schemas.openxmlformats.org/officeDocument/2006/relationships/image" Target="NULL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50.png"/><Relationship Id="rId3" Type="http://schemas.openxmlformats.org/officeDocument/2006/relationships/image" Target="../media/image31.png"/><Relationship Id="rId21" Type="http://schemas.openxmlformats.org/officeDocument/2006/relationships/image" Target="../media/image53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5" Type="http://schemas.openxmlformats.org/officeDocument/2006/relationships/image" Target="../media/image47.png"/><Relationship Id="rId10" Type="http://schemas.openxmlformats.org/officeDocument/2006/relationships/image" Target="../media/image41.png"/><Relationship Id="rId19" Type="http://schemas.openxmlformats.org/officeDocument/2006/relationships/image" Target="../media/image51.png"/><Relationship Id="rId4" Type="http://schemas.openxmlformats.org/officeDocument/2006/relationships/image" Target="../media/image310.png"/><Relationship Id="rId9" Type="http://schemas.openxmlformats.org/officeDocument/2006/relationships/image" Target="../media/image40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5.png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7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77.png"/><Relationship Id="rId10" Type="http://schemas.openxmlformats.org/officeDocument/2006/relationships/image" Target="NULL"/><Relationship Id="rId4" Type="http://schemas.openxmlformats.org/officeDocument/2006/relationships/image" Target="../media/image58.png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10.png"/><Relationship Id="rId10" Type="http://schemas.openxmlformats.org/officeDocument/2006/relationships/image" Target="../media/image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2.png"/><Relationship Id="rId7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4.gif"/><Relationship Id="rId4" Type="http://schemas.openxmlformats.org/officeDocument/2006/relationships/image" Target="../media/image63.png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5.png"/><Relationship Id="rId7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gif"/><Relationship Id="rId5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0.png"/><Relationship Id="rId3" Type="http://schemas.openxmlformats.org/officeDocument/2006/relationships/image" Target="../media/image85.png"/><Relationship Id="rId7" Type="http://schemas.openxmlformats.org/officeDocument/2006/relationships/image" Target="../media/image7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NULL"/><Relationship Id="rId9" Type="http://schemas.openxmlformats.org/officeDocument/2006/relationships/image" Target="../media/image7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86.png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kegeeks.com/numpy-meshgrid" TargetMode="External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15</a:t>
              </a:r>
            </a:p>
            <a:p>
              <a:pPr algn="ctr"/>
              <a:r>
                <a:rPr lang="en-US" dirty="0"/>
                <a:t>Vector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4560FA-0B79-486A-AD61-B91CD0CFA92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A0120-7517-4669-8E71-77DC9E849947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FF5F6-BE50-4C1D-8125-03D708916E7B}"/>
              </a:ext>
            </a:extLst>
          </p:cNvPr>
          <p:cNvGrpSpPr/>
          <p:nvPr/>
        </p:nvGrpSpPr>
        <p:grpSpPr>
          <a:xfrm>
            <a:off x="3419626" y="4544866"/>
            <a:ext cx="1855071" cy="553437"/>
            <a:chOff x="4757574" y="3841866"/>
            <a:chExt cx="1855071" cy="55343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E37C30-1482-4B17-AA83-411B5C500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574" y="3890848"/>
              <a:ext cx="941726" cy="483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22C656-F679-4DC0-9030-7D5BDB0AB3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3324" y="3890848"/>
              <a:ext cx="959321" cy="5044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/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𝒘𝒊𝒅𝒕𝒉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/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B1CAB9-36CF-4588-936C-A854ADDDF70C}"/>
              </a:ext>
            </a:extLst>
          </p:cNvPr>
          <p:cNvGrpSpPr/>
          <p:nvPr/>
        </p:nvGrpSpPr>
        <p:grpSpPr>
          <a:xfrm>
            <a:off x="6457950" y="2730224"/>
            <a:ext cx="1312733" cy="902113"/>
            <a:chOff x="6475587" y="2511523"/>
            <a:chExt cx="1312733" cy="90211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F8001-22E9-4C5B-A2B9-A10D81E1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192" y="2511523"/>
              <a:ext cx="26194" cy="90211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D9837B-3FCE-4716-B298-1CCF0ACE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76289" y="2558851"/>
              <a:ext cx="1012031" cy="45246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/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𝒉𝒆𝒊𝒈𝒉𝒕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/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C3C4E0C-4201-3940-42D4-435FECB61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769" y="1516043"/>
            <a:ext cx="4211601" cy="17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  <p:bldP spid="42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F01C35-CF0B-029D-8C4F-0E557C4E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11" y="1468581"/>
            <a:ext cx="5648778" cy="5117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945100" y="1660742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6279974" y="4417181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4228076" y="3942045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6467355" y="5539478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4613947" y="3266819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9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32486-8B51-4AE7-9018-C20F39B3A4F1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D5F1E-E972-418F-B138-2C64E1B6F6FB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582A9-BC40-450A-86A7-3656D4B7769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94CD-E3CC-46CD-B034-839E4841935E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6F9C4-C3EA-4119-8779-31B5E9357130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04C58-D25B-4F61-8DAE-D85C40589098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408859-C88F-4FD5-A678-0E4327F6F4D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B89CB-96D3-4874-827F-1D65540CA776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48FF7-C28F-497E-B1BD-F7F4A679DA81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4710AA-D908-496F-A10E-988EE09A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2" y="1353738"/>
            <a:ext cx="5553321" cy="11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98236F-16FF-6467-84C2-E4C0686C1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74" y="1468581"/>
            <a:ext cx="7523251" cy="47020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F986BD9-43AD-5A50-444D-F58C21794910}"/>
              </a:ext>
            </a:extLst>
          </p:cNvPr>
          <p:cNvGrpSpPr/>
          <p:nvPr/>
        </p:nvGrpSpPr>
        <p:grpSpPr>
          <a:xfrm>
            <a:off x="2658110" y="1449105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6FE133-6B9B-F021-600F-319F27F07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22E46B-A48B-9637-759A-EC80D82042D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FC9CE7-7B11-0095-8BF8-A59AEEA1785D}"/>
              </a:ext>
            </a:extLst>
          </p:cNvPr>
          <p:cNvGrpSpPr/>
          <p:nvPr/>
        </p:nvGrpSpPr>
        <p:grpSpPr>
          <a:xfrm>
            <a:off x="7543101" y="1885142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40E344D-590F-237E-6CA0-3DDFFA8BF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0402B6-E7DF-2C34-868D-7496156CCE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EF08B9-802D-9B26-75DA-8D6FC83E7B6A}"/>
              </a:ext>
            </a:extLst>
          </p:cNvPr>
          <p:cNvGrpSpPr/>
          <p:nvPr/>
        </p:nvGrpSpPr>
        <p:grpSpPr>
          <a:xfrm>
            <a:off x="8275084" y="3420574"/>
            <a:ext cx="681843" cy="369332"/>
            <a:chOff x="3647644" y="4910075"/>
            <a:chExt cx="6818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63C223-FFA9-6E2D-5C5B-97136614A38E}"/>
                </a:ext>
              </a:extLst>
            </p:cNvPr>
            <p:cNvSpPr txBox="1"/>
            <p:nvPr/>
          </p:nvSpPr>
          <p:spPr>
            <a:xfrm>
              <a:off x="39460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606271D-1F88-2309-23FF-D1FFB2E7C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83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C42426-55FA-5450-D351-8E319E51D086}"/>
              </a:ext>
            </a:extLst>
          </p:cNvPr>
          <p:cNvGrpSpPr/>
          <p:nvPr/>
        </p:nvGrpSpPr>
        <p:grpSpPr>
          <a:xfrm>
            <a:off x="2926121" y="3851541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F3606E-542C-8D96-AC2A-66F72C9C562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AC9D5E6-77EB-FD62-6010-FB2AE277F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13D250-7A00-25D4-7B68-6F2932DFBE36}"/>
              </a:ext>
            </a:extLst>
          </p:cNvPr>
          <p:cNvGrpSpPr/>
          <p:nvPr/>
        </p:nvGrpSpPr>
        <p:grpSpPr>
          <a:xfrm>
            <a:off x="2865339" y="4281718"/>
            <a:ext cx="1068643" cy="369332"/>
            <a:chOff x="3647644" y="5359159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967ECC-9E75-1BBE-7787-AAE175A220A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889CB4D-428B-134E-58C1-90BFF0109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CD46BF-73B7-8FF9-695B-43832B4E0901}"/>
              </a:ext>
            </a:extLst>
          </p:cNvPr>
          <p:cNvGrpSpPr/>
          <p:nvPr/>
        </p:nvGrpSpPr>
        <p:grpSpPr>
          <a:xfrm>
            <a:off x="4040285" y="5453864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DDE0CDB-0959-5DAA-ECCB-8B459A0688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5C2EFB3-FD98-4E84-57C2-97E4E8F7A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4DF9F0-1F48-FF8C-FCFC-138BC045227D}"/>
              </a:ext>
            </a:extLst>
          </p:cNvPr>
          <p:cNvGrpSpPr/>
          <p:nvPr/>
        </p:nvGrpSpPr>
        <p:grpSpPr>
          <a:xfrm>
            <a:off x="3743244" y="5807809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7415BD-DFF2-DC15-7881-20FAB1AA059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DE57AC-980E-07CD-9178-A3A264B5F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3EE7E57-E8EE-8A81-1C73-B3D84E46F36E}"/>
              </a:ext>
            </a:extLst>
          </p:cNvPr>
          <p:cNvGrpSpPr/>
          <p:nvPr/>
        </p:nvGrpSpPr>
        <p:grpSpPr>
          <a:xfrm>
            <a:off x="2542663" y="4711895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550609-0BD4-5A2C-A8A7-664CDAD7634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A24F52F-CBFB-34BE-80FD-DD5A38CB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44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D9BE5-DCF0-72D8-9BFF-AEF0A498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44" y="2132774"/>
            <a:ext cx="6801312" cy="186207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798FDD6-19C9-3BB3-30A9-2CD09F3DEC12}"/>
              </a:ext>
            </a:extLst>
          </p:cNvPr>
          <p:cNvGrpSpPr/>
          <p:nvPr/>
        </p:nvGrpSpPr>
        <p:grpSpPr>
          <a:xfrm>
            <a:off x="7925336" y="2317704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BF93B6A-A3AC-40DE-FEA1-70A1BFC10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F5273-6B17-0DD4-BCDD-DDA5262F15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686A57-A921-319F-971D-60D962FF813F}"/>
              </a:ext>
            </a:extLst>
          </p:cNvPr>
          <p:cNvGrpSpPr/>
          <p:nvPr/>
        </p:nvGrpSpPr>
        <p:grpSpPr>
          <a:xfrm>
            <a:off x="5774252" y="2961591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7749905-3BE7-746E-6735-A6BEACF89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A1B14D-40D0-88FB-6DA7-3E77AB7D16A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3761562-84F1-DA3C-DD0F-FC04E7E6BFF2}"/>
              </a:ext>
            </a:extLst>
          </p:cNvPr>
          <p:cNvSpPr/>
          <p:nvPr/>
        </p:nvSpPr>
        <p:spPr>
          <a:xfrm>
            <a:off x="5774252" y="2340189"/>
            <a:ext cx="2043118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1F4717-D520-01A6-0A5D-8EF5393EC705}"/>
              </a:ext>
            </a:extLst>
          </p:cNvPr>
          <p:cNvSpPr/>
          <p:nvPr/>
        </p:nvSpPr>
        <p:spPr>
          <a:xfrm>
            <a:off x="4225268" y="2993469"/>
            <a:ext cx="1403539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9586A-C043-4A33-BAEE-F1194E8FEF70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5EDD-4CE2-8655-DBB8-DA271CB8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6162"/>
            <a:ext cx="5777716" cy="50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F38514-40B4-AA0B-0AE6-E803F5B3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7989"/>
            <a:ext cx="5775627" cy="5050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47879C-5D16-EB12-A09A-0AB21DBC2EA2}"/>
              </a:ext>
            </a:extLst>
          </p:cNvPr>
          <p:cNvSpPr/>
          <p:nvPr/>
        </p:nvSpPr>
        <p:spPr>
          <a:xfrm>
            <a:off x="626561" y="2023670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19158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Pyramid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96198-4BB8-4AC7-B566-BEDDE5DA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51" y="1575020"/>
            <a:ext cx="4251099" cy="3402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/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Draw a pyramid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602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blipFill>
                <a:blip r:embed="rId9"/>
                <a:stretch>
                  <a:fillRect l="-3161" r="-28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217C88-96E5-566B-70B9-096C31AF5B83}"/>
              </a:ext>
            </a:extLst>
          </p:cNvPr>
          <p:cNvSpPr/>
          <p:nvPr/>
        </p:nvSpPr>
        <p:spPr>
          <a:xfrm>
            <a:off x="6339689" y="5169133"/>
            <a:ext cx="1016442" cy="8832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/>
              <a:t>axes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Archimedes' Spiral in 3D using </a:t>
            </a:r>
            <a:r>
              <a:rPr lang="en-US" sz="2400" b="1" dirty="0"/>
              <a:t>cylindrical</a:t>
            </a:r>
            <a:r>
              <a:rPr lang="en-US" sz="2400" dirty="0"/>
              <a:t> coordinates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>
                <a:solidFill>
                  <a:srgbClr val="0070C0"/>
                </a:solidFill>
              </a:rPr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</a:rPr>
              <a:t>facets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wireframe </a:t>
            </a:r>
            <a:r>
              <a:rPr lang="en-US" sz="2400" b="1" dirty="0"/>
              <a:t>monolith</a:t>
            </a:r>
            <a:r>
              <a:rPr lang="en-US" sz="2400" dirty="0"/>
              <a:t> using Cartesian coordinates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pyramid</a:t>
            </a:r>
            <a:r>
              <a:rPr lang="en-US" sz="2400" dirty="0"/>
              <a:t> that conforms with the </a:t>
            </a:r>
            <a:r>
              <a:rPr lang="en-US" sz="2400" b="1" dirty="0">
                <a:solidFill>
                  <a:srgbClr val="FF0000"/>
                </a:solidFill>
              </a:rPr>
              <a:t>Golden Ratio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u="sng" dirty="0"/>
              <a:t>poloidal</a:t>
            </a:r>
            <a:r>
              <a:rPr lang="en-US" sz="2400" dirty="0"/>
              <a:t> and </a:t>
            </a:r>
            <a:r>
              <a:rPr lang="en-US" sz="2400" u="sng" dirty="0"/>
              <a:t>toroidal</a:t>
            </a:r>
            <a:r>
              <a:rPr lang="en-US" sz="2400" dirty="0"/>
              <a:t> angles in </a:t>
            </a:r>
            <a:r>
              <a:rPr lang="en-US" sz="2400" b="1" dirty="0">
                <a:solidFill>
                  <a:srgbClr val="7030A0"/>
                </a:solidFill>
              </a:rPr>
              <a:t>spherical</a:t>
            </a:r>
            <a:r>
              <a:rPr lang="en-US" sz="2400" dirty="0"/>
              <a:t>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00B050"/>
                </a:solidFill>
              </a:rPr>
              <a:t>Numpy</a:t>
            </a:r>
            <a:r>
              <a:rPr lang="en-US" sz="2400" dirty="0"/>
              <a:t> to generate the </a:t>
            </a:r>
            <a:r>
              <a:rPr lang="en-US" sz="2400" b="1" dirty="0">
                <a:solidFill>
                  <a:srgbClr val="FF0000"/>
                </a:solidFill>
              </a:rPr>
              <a:t>outer product </a:t>
            </a:r>
            <a:r>
              <a:rPr lang="en-US" sz="2400" dirty="0"/>
              <a:t>of two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sphere using only vertices (a </a:t>
            </a:r>
            <a:r>
              <a:rPr lang="en-US" sz="2400" b="1" dirty="0"/>
              <a:t>scatter</a:t>
            </a:r>
            <a:r>
              <a:rPr lang="en-US" sz="2400" dirty="0"/>
              <a:t> plot)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wireframe</a:t>
            </a:r>
            <a:r>
              <a:rPr lang="en-US" sz="2400" dirty="0"/>
              <a:t> and facets of a </a:t>
            </a:r>
            <a:r>
              <a:rPr lang="en-US" sz="2400" b="1" dirty="0">
                <a:solidFill>
                  <a:srgbClr val="00B050"/>
                </a:solidFill>
              </a:rPr>
              <a:t>sphere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torus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3D </a:t>
            </a:r>
            <a:r>
              <a:rPr lang="en-US" sz="2400" b="1" dirty="0">
                <a:solidFill>
                  <a:srgbClr val="0070C0"/>
                </a:solidFill>
              </a:rPr>
              <a:t>surface plot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multivariable function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38CE-28A5-E95F-588F-C08E5A85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30" y="1385862"/>
            <a:ext cx="5934940" cy="520231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29E36AD-8888-348F-E594-01F738BA4D82}"/>
              </a:ext>
            </a:extLst>
          </p:cNvPr>
          <p:cNvGrpSpPr/>
          <p:nvPr/>
        </p:nvGrpSpPr>
        <p:grpSpPr>
          <a:xfrm>
            <a:off x="4799873" y="1532745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9F09B1-84A9-E41D-2814-1602262F1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797D97-3610-8065-EF21-02E06082D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0A56D2-FE9F-8E7A-F89B-3063216E9A55}"/>
              </a:ext>
            </a:extLst>
          </p:cNvPr>
          <p:cNvGrpSpPr/>
          <p:nvPr/>
        </p:nvGrpSpPr>
        <p:grpSpPr>
          <a:xfrm>
            <a:off x="4069828" y="2003194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FE86DA-9D04-3D00-5546-1D91D6AEA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702BF2-F9DF-9F7E-B2C7-47585721C93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D99EC-BB16-7292-066C-FD55D99452F4}"/>
              </a:ext>
            </a:extLst>
          </p:cNvPr>
          <p:cNvGrpSpPr/>
          <p:nvPr/>
        </p:nvGrpSpPr>
        <p:grpSpPr>
          <a:xfrm>
            <a:off x="5370142" y="2264591"/>
            <a:ext cx="1068643" cy="369332"/>
            <a:chOff x="3647644" y="4910075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D8704-66C7-2B05-0D1B-8CC63483CA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1DAD914-107B-3095-C3CA-F9B1AF215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40B4BB1-CE4F-641B-9A43-785DA05EF7D2}"/>
              </a:ext>
            </a:extLst>
          </p:cNvPr>
          <p:cNvGrpSpPr/>
          <p:nvPr/>
        </p:nvGrpSpPr>
        <p:grpSpPr>
          <a:xfrm>
            <a:off x="3615669" y="2645463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276CAC-1E2C-CD3D-3BBB-4F510DAF62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B6196B-8C09-80E7-C5DF-5A52F2031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6E66FA-00D5-ACFC-BCE1-B57F2F3B8CB2}"/>
              </a:ext>
            </a:extLst>
          </p:cNvPr>
          <p:cNvGrpSpPr/>
          <p:nvPr/>
        </p:nvGrpSpPr>
        <p:grpSpPr>
          <a:xfrm>
            <a:off x="5983355" y="3561441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905FC6-A015-9704-80D9-8060641C51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1CEA41C-77FC-A93E-365D-CB08D7DBE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2CC66D-459B-27C0-2393-594CCC872288}"/>
              </a:ext>
            </a:extLst>
          </p:cNvPr>
          <p:cNvGrpSpPr/>
          <p:nvPr/>
        </p:nvGrpSpPr>
        <p:grpSpPr>
          <a:xfrm>
            <a:off x="7441360" y="4102913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6BCC0C-9F91-4BA8-1E7C-9BA66D9292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6D0484F-9B33-1B9D-2B97-4D1C25D25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B77606-4ABE-BDE4-EE3A-0DEF06D17C39}"/>
              </a:ext>
            </a:extLst>
          </p:cNvPr>
          <p:cNvGrpSpPr/>
          <p:nvPr/>
        </p:nvGrpSpPr>
        <p:grpSpPr>
          <a:xfrm>
            <a:off x="6413999" y="4287579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1BB3E-4D56-6601-4B50-72F072CBB4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2B16281-724F-CB75-7782-725FC32F0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90B521-B692-6F64-87B8-3839B75CBB44}"/>
              </a:ext>
            </a:extLst>
          </p:cNvPr>
          <p:cNvGrpSpPr/>
          <p:nvPr/>
        </p:nvGrpSpPr>
        <p:grpSpPr>
          <a:xfrm>
            <a:off x="7475759" y="5397400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27E55A-9D1A-0071-544C-03F2880477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1F5EBD4-714E-C677-1167-999592539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7FA568-5167-0253-0141-27DE31BD8B9D}"/>
              </a:ext>
            </a:extLst>
          </p:cNvPr>
          <p:cNvGrpSpPr/>
          <p:nvPr/>
        </p:nvGrpSpPr>
        <p:grpSpPr>
          <a:xfrm>
            <a:off x="3438892" y="3925058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CF0C5A-8106-2382-0694-2CF2F155CA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B29B69-A569-CFBF-211C-6F761BA24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83563A6-0BCD-54D0-D228-D9E527E801FA}"/>
              </a:ext>
            </a:extLst>
          </p:cNvPr>
          <p:cNvGrpSpPr/>
          <p:nvPr/>
        </p:nvGrpSpPr>
        <p:grpSpPr>
          <a:xfrm>
            <a:off x="4372673" y="6308208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9F02CE-0B0D-F817-E54B-1E6312188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EEFAC8F-ACF7-88D8-9AE2-9ACEA90CB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84005-FD64-4DF5-8CDF-7E06CCE2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6" cy="580707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07673-EB58-48A3-9B4C-D540D793D316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3BD002-9B58-420C-9275-3D63618D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5" y="1186848"/>
            <a:ext cx="3038783" cy="3024605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EDCF8-EEF6-4102-9A1E-041954EC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05" y="1664939"/>
            <a:ext cx="5203456" cy="416804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4524-5F78-46E6-B645-8AEC5559D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2" y="4158849"/>
            <a:ext cx="3280031" cy="25029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be done using two different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and then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manually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 group these vertices into </a:t>
                </a:r>
                <a:r>
                  <a:rPr lang="en-US" sz="24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solidFill>
                      <a:schemeClr val="bg1">
                        <a:lumMod val="75000"/>
                      </a:schemeClr>
                    </a:solidFill>
                    <a:ea typeface="Cambria Math" panose="02040503050406030204" pitchFamily="18" charset="0"/>
                  </a:rPr>
                  <a:t>Poly3DCollection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vertices and then let matplotlib determine how </a:t>
                </a:r>
                <a:r>
                  <a:rPr lang="en-US" sz="2400" b="1" i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  <a:blipFill>
                <a:blip r:embed="rId3"/>
                <a:stretch>
                  <a:fillRect l="-1236" t="-1685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F6804-732B-274D-FCEC-8E2D4E07D08F}"/>
              </a:ext>
            </a:extLst>
          </p:cNvPr>
          <p:cNvSpPr/>
          <p:nvPr/>
        </p:nvSpPr>
        <p:spPr>
          <a:xfrm>
            <a:off x="628650" y="3994883"/>
            <a:ext cx="7975704" cy="21660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7AD30-2AC0-4827-973F-070CF3D3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75" y="1480213"/>
            <a:ext cx="6831931" cy="5123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Poloidal and Toroidal Angles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3B2264-4AF1-4A46-957C-27CA0A4D30F3}"/>
              </a:ext>
            </a:extLst>
          </p:cNvPr>
          <p:cNvGrpSpPr/>
          <p:nvPr/>
        </p:nvGrpSpPr>
        <p:grpSpPr>
          <a:xfrm>
            <a:off x="3997746" y="4483511"/>
            <a:ext cx="920841" cy="648928"/>
            <a:chOff x="3997746" y="4483511"/>
            <a:chExt cx="920841" cy="648928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A9CF741-49E5-4C85-ABB7-6EDCA7F21E53}"/>
                </a:ext>
              </a:extLst>
            </p:cNvPr>
            <p:cNvSpPr/>
            <p:nvPr/>
          </p:nvSpPr>
          <p:spPr>
            <a:xfrm>
              <a:off x="3997746" y="4483511"/>
              <a:ext cx="920841" cy="648928"/>
            </a:xfrm>
            <a:prstGeom prst="arc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/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5124FD-2B2C-4A70-B603-B9C26DEC8644}"/>
              </a:ext>
            </a:extLst>
          </p:cNvPr>
          <p:cNvGrpSpPr/>
          <p:nvPr/>
        </p:nvGrpSpPr>
        <p:grpSpPr>
          <a:xfrm>
            <a:off x="3740096" y="4566179"/>
            <a:ext cx="1135286" cy="1032387"/>
            <a:chOff x="3740096" y="4566179"/>
            <a:chExt cx="1135286" cy="1032387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BD4C7CC-E572-40A0-AD30-77F6B4B5FAD8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/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27C0F4-6318-4F82-AF50-35EB166F3136}"/>
              </a:ext>
            </a:extLst>
          </p:cNvPr>
          <p:cNvGrpSpPr/>
          <p:nvPr/>
        </p:nvGrpSpPr>
        <p:grpSpPr>
          <a:xfrm>
            <a:off x="4427245" y="4351859"/>
            <a:ext cx="1103980" cy="835550"/>
            <a:chOff x="4427245" y="4351859"/>
            <a:chExt cx="1103980" cy="8355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C61183-33A9-46AC-B687-82E932130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245" y="4351859"/>
              <a:ext cx="1103980" cy="83555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/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F080D3-05BF-40D6-9199-E21915F2DB86}"/>
              </a:ext>
            </a:extLst>
          </p:cNvPr>
          <p:cNvGrpSpPr/>
          <p:nvPr/>
        </p:nvGrpSpPr>
        <p:grpSpPr>
          <a:xfrm>
            <a:off x="1276270" y="4807975"/>
            <a:ext cx="3158613" cy="339550"/>
            <a:chOff x="1276270" y="4807975"/>
            <a:chExt cx="3158613" cy="33955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C9D4D0-209A-4A94-A02B-790388DEC4A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270" y="5147525"/>
              <a:ext cx="315861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/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6E61E1-D03F-4455-B600-CDDF435DCE9C}"/>
              </a:ext>
            </a:extLst>
          </p:cNvPr>
          <p:cNvGrpSpPr/>
          <p:nvPr/>
        </p:nvGrpSpPr>
        <p:grpSpPr>
          <a:xfrm>
            <a:off x="4413117" y="5150061"/>
            <a:ext cx="1125259" cy="840529"/>
            <a:chOff x="4413117" y="5150061"/>
            <a:chExt cx="1125259" cy="84052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F3488F-5B5A-445F-B833-0D78C1CCAE88}"/>
                </a:ext>
              </a:extLst>
            </p:cNvPr>
            <p:cNvCxnSpPr/>
            <p:nvPr/>
          </p:nvCxnSpPr>
          <p:spPr>
            <a:xfrm>
              <a:off x="4413117" y="5150061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/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/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radius of sphere</a:t>
                </a:r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blipFill>
                <a:blip r:embed="rId9"/>
                <a:stretch>
                  <a:fillRect l="-311" t="-28889" r="-683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/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/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blipFill>
                <a:blip r:embed="rId12"/>
                <a:stretch>
                  <a:fillRect l="-364" t="-28261" r="-836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/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blipFill>
                <a:blip r:embed="rId13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/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blipFill>
                <a:blip r:embed="rId14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/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blipFill>
                <a:blip r:embed="rId15"/>
                <a:stretch>
                  <a:fillRect l="-31250" r="-281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/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blipFill>
                <a:blip r:embed="rId16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/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blipFill>
                <a:blip r:embed="rId17"/>
                <a:stretch>
                  <a:fillRect l="-24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/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blipFill>
                <a:blip r:embed="rId18"/>
                <a:stretch>
                  <a:fillRect l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5E46A92-807B-4874-A99C-0FE447AC6FA9}"/>
              </a:ext>
            </a:extLst>
          </p:cNvPr>
          <p:cNvSpPr/>
          <p:nvPr/>
        </p:nvSpPr>
        <p:spPr>
          <a:xfrm>
            <a:off x="4173794" y="3429000"/>
            <a:ext cx="225744" cy="22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/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blipFill>
                <a:blip r:embed="rId19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/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/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blipFill>
                <a:blip r:embed="rId21"/>
                <a:stretch>
                  <a:fillRect t="-3604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184415-5320-A21A-24A2-A34ABAC4261C}"/>
              </a:ext>
            </a:extLst>
          </p:cNvPr>
          <p:cNvCxnSpPr/>
          <p:nvPr/>
        </p:nvCxnSpPr>
        <p:spPr>
          <a:xfrm>
            <a:off x="4467225" y="3714750"/>
            <a:ext cx="130969" cy="92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5CE782-8934-DB42-176C-94969CB886EB}"/>
              </a:ext>
            </a:extLst>
          </p:cNvPr>
          <p:cNvCxnSpPr>
            <a:cxnSpLocks/>
          </p:cNvCxnSpPr>
          <p:nvPr/>
        </p:nvCxnSpPr>
        <p:spPr>
          <a:xfrm flipH="1" flipV="1">
            <a:off x="4600575" y="3595688"/>
            <a:ext cx="2381" cy="214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0B3819-5552-4663-8A38-F000914281C8}"/>
              </a:ext>
            </a:extLst>
          </p:cNvPr>
          <p:cNvGrpSpPr/>
          <p:nvPr/>
        </p:nvGrpSpPr>
        <p:grpSpPr>
          <a:xfrm>
            <a:off x="4432426" y="3484766"/>
            <a:ext cx="1125259" cy="840529"/>
            <a:chOff x="4432426" y="3484766"/>
            <a:chExt cx="1125259" cy="84052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F572FC-798A-4AD8-97E7-5B4FA0DB47DE}"/>
                </a:ext>
              </a:extLst>
            </p:cNvPr>
            <p:cNvCxnSpPr/>
            <p:nvPr/>
          </p:nvCxnSpPr>
          <p:spPr>
            <a:xfrm>
              <a:off x="4432426" y="3484766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/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D9DEF3-6C7D-CC43-87D2-4A465F708CF5}"/>
              </a:ext>
            </a:extLst>
          </p:cNvPr>
          <p:cNvCxnSpPr/>
          <p:nvPr/>
        </p:nvCxnSpPr>
        <p:spPr>
          <a:xfrm flipH="1">
            <a:off x="3762111" y="5853113"/>
            <a:ext cx="156367" cy="137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BAF3AC3-74C8-B92A-508A-BE1176C56D73}"/>
              </a:ext>
            </a:extLst>
          </p:cNvPr>
          <p:cNvCxnSpPr/>
          <p:nvPr/>
        </p:nvCxnSpPr>
        <p:spPr>
          <a:xfrm flipH="1">
            <a:off x="3656942" y="5853113"/>
            <a:ext cx="2615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98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8" grpId="0"/>
      <p:bldP spid="49" grpId="0"/>
      <p:bldP spid="50" grpId="0"/>
      <p:bldP spid="51" grpId="0"/>
      <p:bldP spid="57" grpId="0"/>
      <p:bldP spid="62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34146-3E95-A499-6384-0C064412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92" y="1475428"/>
            <a:ext cx="4755588" cy="23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 and Outer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/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/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BF9937-54CD-40A2-A77A-E184CB87393E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686051" y="1783504"/>
            <a:ext cx="1477494" cy="51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D6B86C-1D66-4DBC-A3FE-8ED84771D38F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2582048" y="2040900"/>
            <a:ext cx="1581497" cy="6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/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blipFill>
                <a:blip r:embed="rId6"/>
                <a:stretch>
                  <a:fillRect l="-1242" t="-2222" r="-40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601ACFD-DC2F-48F9-A29D-7D27AD2ADBDD}"/>
              </a:ext>
            </a:extLst>
          </p:cNvPr>
          <p:cNvSpPr/>
          <p:nvPr/>
        </p:nvSpPr>
        <p:spPr>
          <a:xfrm>
            <a:off x="2519730" y="1645004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D27EA4-CAC5-4CC3-940E-400319AD65B3}"/>
              </a:ext>
            </a:extLst>
          </p:cNvPr>
          <p:cNvSpPr/>
          <p:nvPr/>
        </p:nvSpPr>
        <p:spPr>
          <a:xfrm>
            <a:off x="4163545" y="1747844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1DD8BD-B86E-42C0-85A6-111672D5ED26}"/>
              </a:ext>
            </a:extLst>
          </p:cNvPr>
          <p:cNvSpPr/>
          <p:nvPr/>
        </p:nvSpPr>
        <p:spPr>
          <a:xfrm>
            <a:off x="4163545" y="19538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29D47C-6003-47F3-A150-C7469DC7A430}"/>
              </a:ext>
            </a:extLst>
          </p:cNvPr>
          <p:cNvSpPr/>
          <p:nvPr/>
        </p:nvSpPr>
        <p:spPr>
          <a:xfrm>
            <a:off x="4163545" y="2358723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8DDE7-38DA-4B84-BEE7-73D8E4FF282A}"/>
              </a:ext>
            </a:extLst>
          </p:cNvPr>
          <p:cNvSpPr/>
          <p:nvPr/>
        </p:nvSpPr>
        <p:spPr>
          <a:xfrm>
            <a:off x="4163545" y="25886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F386-A25F-4B14-AF51-BF4A03A23D69}"/>
              </a:ext>
            </a:extLst>
          </p:cNvPr>
          <p:cNvSpPr/>
          <p:nvPr/>
        </p:nvSpPr>
        <p:spPr>
          <a:xfrm>
            <a:off x="4163545" y="279818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/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blipFill>
                <a:blip r:embed="rId7"/>
                <a:stretch>
                  <a:fillRect l="-1311" t="-2174" r="-3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F466F94-B2A3-4DC8-A82E-6A2C5E836133}"/>
              </a:ext>
            </a:extLst>
          </p:cNvPr>
          <p:cNvSpPr/>
          <p:nvPr/>
        </p:nvSpPr>
        <p:spPr>
          <a:xfrm>
            <a:off x="2413933" y="196571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/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blipFill>
                <a:blip r:embed="rId8"/>
                <a:stretch>
                  <a:fillRect l="-1444" r="-18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0508A152-BB53-4C49-8F7D-CD91C858D4D3}"/>
              </a:ext>
            </a:extLst>
          </p:cNvPr>
          <p:cNvSpPr/>
          <p:nvPr/>
        </p:nvSpPr>
        <p:spPr>
          <a:xfrm>
            <a:off x="2247612" y="293460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/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blipFill>
                <a:blip r:embed="rId9"/>
                <a:stretch>
                  <a:fillRect l="-2827" r="-141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2186CA8C-10B3-4196-9B48-97E51A8CD744}"/>
              </a:ext>
            </a:extLst>
          </p:cNvPr>
          <p:cNvSpPr/>
          <p:nvPr/>
        </p:nvSpPr>
        <p:spPr>
          <a:xfrm>
            <a:off x="2264031" y="3294850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/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blipFill>
                <a:blip r:embed="rId10"/>
                <a:stretch>
                  <a:fillRect l="-2252" r="-40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DF4DE6B2-2F2D-4320-A483-4450616268EA}"/>
              </a:ext>
            </a:extLst>
          </p:cNvPr>
          <p:cNvSpPr/>
          <p:nvPr/>
        </p:nvSpPr>
        <p:spPr>
          <a:xfrm>
            <a:off x="1897052" y="3655098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74F50D-AA16-4CD9-B2C0-5995B23225FC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2415720" y="2445791"/>
            <a:ext cx="1747825" cy="62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25CF459-4E66-41C0-9150-4C452879B3D6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>
          <a:xfrm flipV="1">
            <a:off x="2430352" y="2675700"/>
            <a:ext cx="1733193" cy="757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14385A1-00FF-48A6-913D-C159F1CBC6C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 flipV="1">
            <a:off x="2063373" y="2885250"/>
            <a:ext cx="2100172" cy="908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759F891-5391-4D16-889C-199906233E3D}"/>
              </a:ext>
            </a:extLst>
          </p:cNvPr>
          <p:cNvSpPr/>
          <p:nvPr/>
        </p:nvSpPr>
        <p:spPr>
          <a:xfrm>
            <a:off x="1290484" y="5036572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16BFE7-9CC7-4A33-BBA2-33B306520E12}"/>
              </a:ext>
            </a:extLst>
          </p:cNvPr>
          <p:cNvSpPr/>
          <p:nvPr/>
        </p:nvSpPr>
        <p:spPr>
          <a:xfrm>
            <a:off x="1806831" y="5036571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5032AB-842E-4FF6-B029-F5D00831C1BF}"/>
              </a:ext>
            </a:extLst>
          </p:cNvPr>
          <p:cNvSpPr/>
          <p:nvPr/>
        </p:nvSpPr>
        <p:spPr>
          <a:xfrm>
            <a:off x="4224898" y="5304746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C66F66-9A04-45CD-9F75-9675DDAE6BE2}"/>
              </a:ext>
            </a:extLst>
          </p:cNvPr>
          <p:cNvSpPr/>
          <p:nvPr/>
        </p:nvSpPr>
        <p:spPr>
          <a:xfrm>
            <a:off x="4572000" y="5302934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D4DFBF2-F41B-44A9-BFC4-BB09A9AB2AD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rot="16200000" flipH="1">
            <a:off x="2685472" y="3884932"/>
            <a:ext cx="467277" cy="2770557"/>
          </a:xfrm>
          <a:prstGeom prst="bentConnector5">
            <a:avLst>
              <a:gd name="adj1" fmla="val -116781"/>
              <a:gd name="adj2" fmla="val 52957"/>
              <a:gd name="adj3" fmla="val 21835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26544CE-BD13-4876-8EE0-6600E3B40EC7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H="1">
            <a:off x="3118103" y="3968648"/>
            <a:ext cx="465466" cy="2601312"/>
          </a:xfrm>
          <a:prstGeom prst="bentConnector5">
            <a:avLst>
              <a:gd name="adj1" fmla="val -64955"/>
              <a:gd name="adj2" fmla="val 53149"/>
              <a:gd name="adj3" fmla="val 1633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49D3D3E-1C4D-4878-8D43-06144647DF95}"/>
              </a:ext>
            </a:extLst>
          </p:cNvPr>
          <p:cNvSpPr/>
          <p:nvPr/>
        </p:nvSpPr>
        <p:spPr>
          <a:xfrm>
            <a:off x="5167840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9ABA2-389F-4215-9830-E7C63FFB9C72}"/>
              </a:ext>
            </a:extLst>
          </p:cNvPr>
          <p:cNvSpPr/>
          <p:nvPr/>
        </p:nvSpPr>
        <p:spPr>
          <a:xfrm>
            <a:off x="5417872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CE7207D-B457-44B4-A8A1-35DE7AF3DC6F}"/>
              </a:ext>
            </a:extLst>
          </p:cNvPr>
          <p:cNvCxnSpPr>
            <a:cxnSpLocks/>
            <a:stCxn id="55" idx="0"/>
            <a:endCxn id="72" idx="0"/>
          </p:cNvCxnSpPr>
          <p:nvPr/>
        </p:nvCxnSpPr>
        <p:spPr>
          <a:xfrm rot="5400000" flipH="1" flipV="1">
            <a:off x="4565833" y="4586321"/>
            <a:ext cx="456983" cy="979868"/>
          </a:xfrm>
          <a:prstGeom prst="bentConnector3">
            <a:avLst>
              <a:gd name="adj1" fmla="val 1500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DF749654-E37D-4F39-B991-0A1BFD44C259}"/>
              </a:ext>
            </a:extLst>
          </p:cNvPr>
          <p:cNvCxnSpPr>
            <a:cxnSpLocks/>
            <a:stCxn id="56" idx="0"/>
            <a:endCxn id="73" idx="0"/>
          </p:cNvCxnSpPr>
          <p:nvPr/>
        </p:nvCxnSpPr>
        <p:spPr>
          <a:xfrm rot="5400000" flipH="1" flipV="1">
            <a:off x="4865306" y="4633950"/>
            <a:ext cx="455171" cy="882798"/>
          </a:xfrm>
          <a:prstGeom prst="bentConnector3">
            <a:avLst>
              <a:gd name="adj1" fmla="val 1842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/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blipFill>
                <a:blip r:embed="rId11"/>
                <a:stretch>
                  <a:fillRect t="-2703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764996-4893-12C4-9072-EA9D89E49F93}"/>
              </a:ext>
            </a:extLst>
          </p:cNvPr>
          <p:cNvSpPr txBox="1"/>
          <p:nvPr/>
        </p:nvSpPr>
        <p:spPr>
          <a:xfrm>
            <a:off x="4870317" y="6119815"/>
            <a:ext cx="29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Outer</a:t>
            </a:r>
            <a:r>
              <a:rPr lang="en-US" dirty="0">
                <a:solidFill>
                  <a:srgbClr val="7030A0"/>
                </a:solidFill>
              </a:rPr>
              <a:t> Product of Two Vectors</a:t>
            </a:r>
          </a:p>
        </p:txBody>
      </p:sp>
    </p:spTree>
    <p:extLst>
      <p:ext uri="{BB962C8B-B14F-4D97-AF65-F5344CB8AC3E}">
        <p14:creationId xmlns:p14="http://schemas.microsoft.com/office/powerpoint/2010/main" val="5545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7" grpId="0"/>
      <p:bldP spid="8" grpId="0"/>
      <p:bldP spid="15" grpId="0"/>
      <p:bldP spid="14" grpId="0"/>
      <p:bldP spid="16" grpId="0"/>
      <p:bldP spid="37" grpId="0" animBg="1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9FCF3D-334F-913D-8568-770F6929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28" y="1304433"/>
            <a:ext cx="6657758" cy="5414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9773C-B6E8-47FB-BAD2-70E8278CA3CF}"/>
              </a:ext>
            </a:extLst>
          </p:cNvPr>
          <p:cNvGrpSpPr/>
          <p:nvPr/>
        </p:nvGrpSpPr>
        <p:grpSpPr>
          <a:xfrm>
            <a:off x="7757937" y="5295225"/>
            <a:ext cx="1076632" cy="369332"/>
            <a:chOff x="4968362" y="2079211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DC50AE-8EFB-4B64-9A20-5CA77DEA9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08A796-9BFA-4774-A4B8-532EEF7C98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A6F4BA-D759-4864-AB4D-F5A1793CD599}"/>
              </a:ext>
            </a:extLst>
          </p:cNvPr>
          <p:cNvGrpSpPr/>
          <p:nvPr/>
        </p:nvGrpSpPr>
        <p:grpSpPr>
          <a:xfrm>
            <a:off x="5602013" y="5931219"/>
            <a:ext cx="1075303" cy="369332"/>
            <a:chOff x="6289887" y="2128061"/>
            <a:chExt cx="107530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098B63-6808-4B92-B275-9070B0EA3C30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EA564A-C8D4-474C-A5F0-3C0EE2D92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063C34-5193-A4E3-BB85-BE66BB0D8219}"/>
              </a:ext>
            </a:extLst>
          </p:cNvPr>
          <p:cNvGrpSpPr/>
          <p:nvPr/>
        </p:nvGrpSpPr>
        <p:grpSpPr>
          <a:xfrm>
            <a:off x="2264392" y="634747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889E95-9AEC-DA37-1942-46701EAB75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8B4374B-D46C-709E-3B7C-3B039D54D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BA8E5-9B18-9921-3798-8F7E1E43989C}"/>
              </a:ext>
            </a:extLst>
          </p:cNvPr>
          <p:cNvGrpSpPr/>
          <p:nvPr/>
        </p:nvGrpSpPr>
        <p:grpSpPr>
          <a:xfrm>
            <a:off x="2416452" y="128665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C99939-6C1D-0D7E-FF9C-4EE8027D9E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3559B-7761-3F7D-108F-6F2492AD5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B2C4EA-B6DA-C04F-35A9-0A08337CECCA}"/>
              </a:ext>
            </a:extLst>
          </p:cNvPr>
          <p:cNvGrpSpPr/>
          <p:nvPr/>
        </p:nvGrpSpPr>
        <p:grpSpPr>
          <a:xfrm>
            <a:off x="5648240" y="1493854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78A46B-A180-674B-C9E6-5E6E760B95A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7B789A-17FA-7B96-723E-A77BEA2EC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BA89CC-D8DE-A66F-0FDA-19A32CDCAF95}"/>
              </a:ext>
            </a:extLst>
          </p:cNvPr>
          <p:cNvGrpSpPr/>
          <p:nvPr/>
        </p:nvGrpSpPr>
        <p:grpSpPr>
          <a:xfrm>
            <a:off x="4571608" y="2223222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881EE3-058F-A422-D3FA-2241358A53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036B45-43C9-8DAC-766B-57B58973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84E1F9-1B52-06D3-857D-10A56074FE63}"/>
              </a:ext>
            </a:extLst>
          </p:cNvPr>
          <p:cNvGrpSpPr/>
          <p:nvPr/>
        </p:nvGrpSpPr>
        <p:grpSpPr>
          <a:xfrm>
            <a:off x="5087020" y="254008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FA302-980C-DF4B-42DF-0450CFF59E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9E9597-5749-A9EF-BA15-6778FAB8C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BB312-8065-CD9A-F714-AC64D22EF486}"/>
              </a:ext>
            </a:extLst>
          </p:cNvPr>
          <p:cNvGrpSpPr/>
          <p:nvPr/>
        </p:nvGrpSpPr>
        <p:grpSpPr>
          <a:xfrm>
            <a:off x="5974122" y="169821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343BF5-3247-13A8-70AF-61B2513964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B31CEE-9FCA-53EB-A1EA-299F5294A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9E6CAF-E564-F912-9494-C45CFEEA7C80}"/>
              </a:ext>
            </a:extLst>
          </p:cNvPr>
          <p:cNvGrpSpPr/>
          <p:nvPr/>
        </p:nvGrpSpPr>
        <p:grpSpPr>
          <a:xfrm>
            <a:off x="3270062" y="401254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9B9F8-56E6-E6C1-B5D4-7106F079F3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98A5318-78C6-4BC6-9A6A-E33A6A847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9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EFA8A-88F1-47C7-B58D-0EFE4DE3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92" y="1420654"/>
            <a:ext cx="5910416" cy="53008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9400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D2621-7387-4FF3-86E3-AFA59B98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95" y="2127354"/>
            <a:ext cx="4774436" cy="4542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717B8-BF63-4963-B5E1-EA6C7071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4" y="1264125"/>
            <a:ext cx="4291778" cy="3079275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736D1D77-07CF-45EF-8792-02414AFA1566}"/>
              </a:ext>
            </a:extLst>
          </p:cNvPr>
          <p:cNvSpPr/>
          <p:nvPr/>
        </p:nvSpPr>
        <p:spPr>
          <a:xfrm>
            <a:off x="2161572" y="1784317"/>
            <a:ext cx="920841" cy="648928"/>
          </a:xfrm>
          <a:prstGeom prst="arc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/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B7B65-C69F-4DA7-AB99-14EDD55B32C2}"/>
              </a:ext>
            </a:extLst>
          </p:cNvPr>
          <p:cNvCxnSpPr>
            <a:cxnSpLocks/>
          </p:cNvCxnSpPr>
          <p:nvPr/>
        </p:nvCxnSpPr>
        <p:spPr>
          <a:xfrm flipV="1">
            <a:off x="2591071" y="1839287"/>
            <a:ext cx="837929" cy="648928"/>
          </a:xfrm>
          <a:prstGeom prst="straightConnector1">
            <a:avLst/>
          </a:prstGeom>
          <a:noFill/>
          <a:ln w="571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/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blipFill>
                <a:blip r:embed="rId6"/>
                <a:stretch>
                  <a:fillRect l="-384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/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87D0D-CDE2-42C4-9DA5-746A1E0BD480}"/>
              </a:ext>
            </a:extLst>
          </p:cNvPr>
          <p:cNvCxnSpPr>
            <a:cxnSpLocks/>
          </p:cNvCxnSpPr>
          <p:nvPr/>
        </p:nvCxnSpPr>
        <p:spPr>
          <a:xfrm>
            <a:off x="6622028" y="4343399"/>
            <a:ext cx="962255" cy="14049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/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FFE16342-A243-40F3-8723-1C88C53EFA84}"/>
              </a:ext>
            </a:extLst>
          </p:cNvPr>
          <p:cNvSpPr/>
          <p:nvPr/>
        </p:nvSpPr>
        <p:spPr>
          <a:xfrm rot="2956916">
            <a:off x="6318140" y="3932426"/>
            <a:ext cx="660242" cy="673280"/>
          </a:xfrm>
          <a:prstGeom prst="arc">
            <a:avLst>
              <a:gd name="adj1" fmla="val 14776688"/>
              <a:gd name="adj2" fmla="val 20109681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/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blipFill>
                <a:blip r:embed="rId9"/>
                <a:stretch>
                  <a:fillRect t="-28261" r="-83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/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5" grpId="0"/>
      <p:bldP spid="18" grpId="0" animBg="1"/>
      <p:bldP spid="14" grpId="0" animBg="1"/>
      <p:bldP spid="16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DDC9A-C083-1C3F-8DBA-600A12164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54" y="1904580"/>
            <a:ext cx="7247619" cy="37333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83602" y="3423452"/>
            <a:ext cx="1544786" cy="934574"/>
          </a:xfrm>
          <a:prstGeom prst="wedgeRectCallout">
            <a:avLst>
              <a:gd name="adj1" fmla="val 83635"/>
              <a:gd name="adj2" fmla="val 103367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33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83602" y="5421777"/>
            <a:ext cx="1544786" cy="934574"/>
          </a:xfrm>
          <a:prstGeom prst="wedgeRectCallout">
            <a:avLst>
              <a:gd name="adj1" fmla="val 84113"/>
              <a:gd name="adj2" fmla="val -8148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2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4645742" y="4834596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052010" y="4810532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052010" y="4810532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885974" y="3042262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09524" y="2995677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09524" y="2995677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82074" y="2598998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610347" y="2529610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610347" y="2529610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4C08E42-B60A-0507-8A88-DBFBE4C9EDF4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A62EFC-5123-2087-B5F2-0F50F476EDEE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456F4A-8888-45BE-1A67-1CDD0CDE263D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F4B7D1-8457-8D60-79BE-52E4288E3450}"/>
              </a:ext>
            </a:extLst>
          </p:cNvPr>
          <p:cNvSpPr/>
          <p:nvPr/>
        </p:nvSpPr>
        <p:spPr>
          <a:xfrm>
            <a:off x="4594444" y="3661954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9DBD6F-0B1A-0B1D-C46B-FF0B1C42E6FE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4672493" y="3057834"/>
            <a:ext cx="1192340" cy="617511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542ACD-6D49-DA9A-5EB0-C77516834671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3374863" y="3017333"/>
            <a:ext cx="1232972" cy="658012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3B1DEFD-890A-69CA-F3FA-F2BFB65A2528}"/>
              </a:ext>
            </a:extLst>
          </p:cNvPr>
          <p:cNvCxnSpPr>
            <a:cxnSpLocks/>
          </p:cNvCxnSpPr>
          <p:nvPr/>
        </p:nvCxnSpPr>
        <p:spPr>
          <a:xfrm>
            <a:off x="4641513" y="3732494"/>
            <a:ext cx="0" cy="1098855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ABC4F-35FE-22D4-E36E-634A67BDF0D0}"/>
                  </a:ext>
                </a:extLst>
              </p:cNvPr>
              <p:cNvSpPr txBox="1"/>
              <p:nvPr/>
            </p:nvSpPr>
            <p:spPr>
              <a:xfrm>
                <a:off x="4729077" y="3660449"/>
                <a:ext cx="725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0,0,0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2ABC4F-35FE-22D4-E36E-634A67BD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077" y="3660449"/>
                <a:ext cx="725391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0428181C-DA27-C9CD-3120-C79119094ADC}"/>
              </a:ext>
            </a:extLst>
          </p:cNvPr>
          <p:cNvSpPr/>
          <p:nvPr/>
        </p:nvSpPr>
        <p:spPr>
          <a:xfrm>
            <a:off x="7615003" y="3560164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8D74EEC-CAE5-B9A8-E4EA-0D7766745324}"/>
              </a:ext>
            </a:extLst>
          </p:cNvPr>
          <p:cNvSpPr/>
          <p:nvPr/>
        </p:nvSpPr>
        <p:spPr>
          <a:xfrm>
            <a:off x="2997902" y="5769856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51325B-94E0-27F7-8A22-A3743D01E993}"/>
              </a:ext>
            </a:extLst>
          </p:cNvPr>
          <p:cNvSpPr/>
          <p:nvPr/>
        </p:nvSpPr>
        <p:spPr>
          <a:xfrm>
            <a:off x="6109910" y="5769856"/>
            <a:ext cx="194872" cy="19323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43" grpId="0"/>
      <p:bldP spid="44" grpId="0"/>
      <p:bldP spid="3" grpId="0" animBg="1"/>
      <p:bldP spid="4" grpId="0" animBg="1"/>
      <p:bldP spid="5" grpId="0" animBg="1"/>
      <p:bldP spid="7" grpId="0" animBg="1"/>
      <p:bldP spid="32" grpId="0"/>
      <p:bldP spid="8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39913-FDA7-4D85-A05B-4ADB7F68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3" y="1208066"/>
            <a:ext cx="5857997" cy="5513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2095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C0B70-3B90-4A03-906B-5A488F537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t="16667" r="8549" b="7316"/>
          <a:stretch/>
        </p:blipFill>
        <p:spPr>
          <a:xfrm>
            <a:off x="1828800" y="1325561"/>
            <a:ext cx="5375788" cy="5213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242FE-655C-4BBA-8447-96EC33591146}"/>
              </a:ext>
            </a:extLst>
          </p:cNvPr>
          <p:cNvSpPr txBox="1"/>
          <p:nvPr/>
        </p:nvSpPr>
        <p:spPr>
          <a:xfrm>
            <a:off x="7486650" y="3170903"/>
            <a:ext cx="114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Top-Down</a:t>
            </a:r>
          </a:p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127159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907" y="1709207"/>
            <a:ext cx="3788449" cy="358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8" y="1396511"/>
            <a:ext cx="2609524" cy="23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57" y="4135608"/>
            <a:ext cx="3429000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9"/>
              <p:cNvSpPr/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components of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ine Callout 2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blipFill>
                <a:blip r:embed="rId6"/>
                <a:stretch>
                  <a:fillRect r="-1299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122493" y="5364069"/>
            <a:ext cx="1697773" cy="914664"/>
            <a:chOff x="4928974" y="5259232"/>
            <a:chExt cx="1697773" cy="914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0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2198" r="-1465" b="-20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73" r="-758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3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9" y="1551838"/>
            <a:ext cx="7745812" cy="47212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84775" y="3689350"/>
            <a:ext cx="676275" cy="26035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37175" y="3697641"/>
            <a:ext cx="523875" cy="814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16349" y="3689350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❶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50" y="3278525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6851" y="443601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❷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7950" y="1084882"/>
            <a:ext cx="225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How do we avoid drawing the facets which are on the </a:t>
            </a:r>
            <a:r>
              <a:rPr lang="en-US" u="sng">
                <a:solidFill>
                  <a:srgbClr val="FF0000"/>
                </a:solidFill>
              </a:rPr>
              <a:t>back</a:t>
            </a:r>
            <a:r>
              <a:rPr lang="en-US">
                <a:solidFill>
                  <a:srgbClr val="FF0000"/>
                </a:solidFill>
              </a:rPr>
              <a:t> of the sphere?</a:t>
            </a:r>
          </a:p>
        </p:txBody>
      </p:sp>
      <p:cxnSp>
        <p:nvCxnSpPr>
          <p:cNvPr id="7" name="Straight Arrow Connector 6"/>
          <p:cNvCxnSpPr>
            <a:cxnSpLocks/>
            <a:stCxn id="5" idx="1"/>
          </p:cNvCxnSpPr>
          <p:nvPr/>
        </p:nvCxnSpPr>
        <p:spPr>
          <a:xfrm flipH="1">
            <a:off x="5522912" y="1685047"/>
            <a:ext cx="935038" cy="1272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1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  <p:bldP spid="12" grpId="0"/>
      <p:bldP spid="1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Cross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9512"/>
            <a:ext cx="3747570" cy="2550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63" y="1709512"/>
            <a:ext cx="3418865" cy="2681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548" y="4713840"/>
            <a:ext cx="3950464" cy="1907940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5693508" y="4796683"/>
            <a:ext cx="2674620" cy="1559667"/>
          </a:xfrm>
          <a:prstGeom prst="borderCallout2">
            <a:avLst>
              <a:gd name="adj1" fmla="val 39036"/>
              <a:gd name="adj2" fmla="val -3065"/>
              <a:gd name="adj3" fmla="val -697"/>
              <a:gd name="adj4" fmla="val -29471"/>
              <a:gd name="adj5" fmla="val -48942"/>
              <a:gd name="adj6" fmla="val -22535"/>
            </a:avLst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cross product </a:t>
            </a:r>
            <a:r>
              <a:rPr lang="en-US">
                <a:solidFill>
                  <a:schemeClr val="tx1"/>
                </a:solidFill>
              </a:rPr>
              <a:t>of two vectors is another </a:t>
            </a:r>
            <a:r>
              <a:rPr lang="en-US" b="1">
                <a:solidFill>
                  <a:schemeClr val="tx1"/>
                </a:solidFill>
              </a:rPr>
              <a:t>vector</a:t>
            </a:r>
            <a:r>
              <a:rPr lang="en-US">
                <a:solidFill>
                  <a:schemeClr val="tx1"/>
                </a:solidFill>
              </a:rPr>
              <a:t> which is perpendicular to both vectors </a:t>
            </a:r>
            <a:r>
              <a:rPr lang="en-US" b="1">
                <a:solidFill>
                  <a:schemeClr val="tx1"/>
                </a:solidFill>
              </a:rPr>
              <a:t>A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896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Facet has a Surface Normal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63" y="4332007"/>
            <a:ext cx="2652337" cy="2206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08" y="1658327"/>
            <a:ext cx="3787041" cy="2301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9" y="1589533"/>
            <a:ext cx="3571631" cy="2923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235" y="4513086"/>
            <a:ext cx="3015142" cy="21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5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Dot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77" y="1570618"/>
            <a:ext cx="3191925" cy="223981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3131391" y="4224886"/>
            <a:ext cx="2175511" cy="1154430"/>
          </a:xfrm>
          <a:prstGeom prst="borderCallout2">
            <a:avLst>
              <a:gd name="adj1" fmla="val -13109"/>
              <a:gd name="adj2" fmla="val 56230"/>
              <a:gd name="adj3" fmla="val -183622"/>
              <a:gd name="adj4" fmla="val 38923"/>
              <a:gd name="adj5" fmla="val -118819"/>
              <a:gd name="adj6" fmla="val -20792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dot product </a:t>
            </a:r>
            <a:r>
              <a:rPr lang="en-US">
                <a:solidFill>
                  <a:schemeClr val="tx1"/>
                </a:solidFill>
              </a:rPr>
              <a:t>gives the angle </a:t>
            </a:r>
            <a:r>
              <a:rPr lang="en-US" i="1">
                <a:solidFill>
                  <a:schemeClr val="tx1"/>
                </a:solidFill>
              </a:rPr>
              <a:t>between</a:t>
            </a:r>
            <a:r>
              <a:rPr lang="en-US">
                <a:solidFill>
                  <a:schemeClr val="tx1"/>
                </a:solidFill>
              </a:rPr>
              <a:t> two </a:t>
            </a:r>
            <a:r>
              <a:rPr lang="en-US" b="1">
                <a:solidFill>
                  <a:srgbClr val="FF0000"/>
                </a:solidFill>
              </a:rPr>
              <a:t>vectors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804" y="2594897"/>
            <a:ext cx="2215516" cy="17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274" y="1125991"/>
            <a:ext cx="933611" cy="74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Back Face Culling and Facet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4" y="1634148"/>
            <a:ext cx="3434032" cy="25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176" y="4583521"/>
            <a:ext cx="3268004" cy="1913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858" y="1634148"/>
            <a:ext cx="2594183" cy="2594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99573" y="4583521"/>
            <a:ext cx="2589763" cy="1424475"/>
            <a:chOff x="1517289" y="4537026"/>
            <a:chExt cx="2589763" cy="142447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517289" y="5101345"/>
              <a:ext cx="1177871" cy="86015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76526" y="4778179"/>
              <a:ext cx="15305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Camera  / Eye Location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517289" y="4872641"/>
              <a:ext cx="254361" cy="10888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7BA5B-44F8-A8A5-4308-2FEC088C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53" y="1904580"/>
            <a:ext cx="7247619" cy="373333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283602" y="3625817"/>
            <a:ext cx="1544786" cy="934574"/>
          </a:xfrm>
          <a:prstGeom prst="wedgeRectCallout">
            <a:avLst>
              <a:gd name="adj1" fmla="val 83635"/>
              <a:gd name="adj2" fmla="val 103367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34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283602" y="5631637"/>
            <a:ext cx="1544786" cy="934574"/>
          </a:xfrm>
          <a:prstGeom prst="wedgeRectCallout">
            <a:avLst>
              <a:gd name="adj1" fmla="val 84113"/>
              <a:gd name="adj2" fmla="val -8148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63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C3E8B-363F-4FC4-A04C-F300DA48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34" y="1609966"/>
            <a:ext cx="5324133" cy="50046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1BF812A-055C-D0BD-A647-CE8E5888E5D3}"/>
              </a:ext>
            </a:extLst>
          </p:cNvPr>
          <p:cNvSpPr/>
          <p:nvPr/>
        </p:nvSpPr>
        <p:spPr>
          <a:xfrm>
            <a:off x="191846" y="1813808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41605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D8DD8-C271-4FE8-E2BE-4D6347F9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0" y="1466701"/>
            <a:ext cx="7048199" cy="518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720252" y="1728198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7924581" y="4778772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2916092" y="303732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5702854" y="5427052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2417886" y="2586747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3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490FD-C215-4161-A1A6-5033749E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4" y="1550095"/>
            <a:ext cx="5235171" cy="47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5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7107"/>
            <a:ext cx="5602544" cy="4637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Your scientist would like to begin modelling the electromagnetic field around a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coil carrying AC current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first step will be defining and drawing a 3D torus using a modified version of the spherical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red arrow points in the </a:t>
            </a:r>
            <a:r>
              <a:rPr lang="en-US" sz="2400" b="1" dirty="0">
                <a:ea typeface="Cambria Math" panose="02040503050406030204" pitchFamily="18" charset="0"/>
              </a:rPr>
              <a:t>poloidal</a:t>
            </a:r>
            <a:r>
              <a:rPr lang="en-US" sz="2400" dirty="0">
                <a:ea typeface="Cambria Math" panose="02040503050406030204" pitchFamily="18" charset="0"/>
              </a:rPr>
              <a:t> direction and the blue arrow points in the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direction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A sphere and a torus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: unlike a sphere, a torus needs </a:t>
            </a:r>
            <a:r>
              <a:rPr lang="en-US" sz="2400" u="sng" dirty="0">
                <a:ea typeface="Cambria Math" panose="02040503050406030204" pitchFamily="18" charset="0"/>
              </a:rPr>
              <a:t>two</a:t>
            </a:r>
            <a:r>
              <a:rPr lang="en-US" sz="2400" dirty="0">
                <a:ea typeface="Cambria Math" panose="02040503050406030204" pitchFamily="18" charset="0"/>
              </a:rPr>
              <a:t> radii to fully describe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4D126-3A4F-40DC-8A6C-E1C5E05F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06" y="1468581"/>
            <a:ext cx="2680488" cy="196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437DE-9F73-481E-A7D0-A43808FF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7" y="4020239"/>
            <a:ext cx="2191827" cy="13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31D13-D6D2-46D0-A14A-4962AE55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5" y="1468517"/>
            <a:ext cx="7619048" cy="46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>
            <a:cxnSpLocks/>
          </p:cNvCxnSpPr>
          <p:nvPr/>
        </p:nvCxnSpPr>
        <p:spPr>
          <a:xfrm flipV="1">
            <a:off x="4748976" y="3648421"/>
            <a:ext cx="2285236" cy="1805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010466" y="3142376"/>
            <a:ext cx="368" cy="50604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blipFill>
                <a:blip r:embed="rId6"/>
                <a:stretch>
                  <a:fillRect l="-23333" t="-2222" r="-21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995614" y="3353298"/>
            <a:ext cx="249077" cy="30688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7231300" y="32752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EA9C2-380C-427B-C875-FB4386D12C19}"/>
              </a:ext>
            </a:extLst>
          </p:cNvPr>
          <p:cNvGrpSpPr/>
          <p:nvPr/>
        </p:nvGrpSpPr>
        <p:grpSpPr>
          <a:xfrm rot="14313723">
            <a:off x="6795372" y="3020217"/>
            <a:ext cx="426265" cy="535107"/>
            <a:chOff x="3740096" y="4566179"/>
            <a:chExt cx="2191041" cy="1399097"/>
          </a:xfrm>
          <a:noFill/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4974C2A-EB35-80AF-A7EE-B4B0F057E34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/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/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blipFill>
                <a:blip r:embed="rId9"/>
                <a:stretch>
                  <a:fillRect l="-2047" t="-6349" b="-2222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/>
      <p:bldP spid="29" grpId="0" animBg="1"/>
      <p:bldP spid="25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059E9-8395-42C0-9B40-A31CDD68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72" y="1350619"/>
            <a:ext cx="5121455" cy="50817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/>
          <p:nvPr/>
        </p:nvCxnSpPr>
        <p:spPr>
          <a:xfrm>
            <a:off x="4483510" y="3967316"/>
            <a:ext cx="1974440" cy="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</p:cNvCxnSpPr>
          <p:nvPr/>
        </p:nvCxnSpPr>
        <p:spPr>
          <a:xfrm>
            <a:off x="6438436" y="3967316"/>
            <a:ext cx="452438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5AEAE2-AADB-4ACA-ADDA-C98A74AF335E}"/>
              </a:ext>
            </a:extLst>
          </p:cNvPr>
          <p:cNvCxnSpPr>
            <a:cxnSpLocks/>
          </p:cNvCxnSpPr>
          <p:nvPr/>
        </p:nvCxnSpPr>
        <p:spPr>
          <a:xfrm flipV="1">
            <a:off x="4483510" y="2173296"/>
            <a:ext cx="877529" cy="179402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</p:cNvCxnSpPr>
          <p:nvPr/>
        </p:nvCxnSpPr>
        <p:spPr>
          <a:xfrm>
            <a:off x="5597014" y="1887794"/>
            <a:ext cx="0" cy="20795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2D864A-B316-41CB-81E9-07E75EA382E2}"/>
              </a:ext>
            </a:extLst>
          </p:cNvPr>
          <p:cNvGrpSpPr/>
          <p:nvPr/>
        </p:nvGrpSpPr>
        <p:grpSpPr>
          <a:xfrm rot="14529736">
            <a:off x="4140868" y="3671771"/>
            <a:ext cx="1107872" cy="557414"/>
            <a:chOff x="3740096" y="4566179"/>
            <a:chExt cx="1135286" cy="1041122"/>
          </a:xfrm>
          <a:noFill/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E6FFB0E-EB40-4666-9463-F8474FE5643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/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D93EEE-7E02-4333-B86F-BE486BAAD37C}"/>
              </a:ext>
            </a:extLst>
          </p:cNvPr>
          <p:cNvCxnSpPr>
            <a:cxnSpLocks/>
          </p:cNvCxnSpPr>
          <p:nvPr/>
        </p:nvCxnSpPr>
        <p:spPr>
          <a:xfrm flipV="1">
            <a:off x="5361039" y="1784555"/>
            <a:ext cx="206477" cy="37153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5551294" y="176734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blipFill>
                <a:blip r:embed="rId7"/>
                <a:stretch>
                  <a:fillRect l="-13265" t="-2222" r="-132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0FB3605-8712-C25F-E648-B191B524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79" y="1715820"/>
            <a:ext cx="6901442" cy="43553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F15A62-3F44-AFB8-3F8A-D71BCC088986}"/>
              </a:ext>
            </a:extLst>
          </p:cNvPr>
          <p:cNvGrpSpPr/>
          <p:nvPr/>
        </p:nvGrpSpPr>
        <p:grpSpPr>
          <a:xfrm>
            <a:off x="3354176" y="192613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C9186FF-9DC0-EF9B-7CFE-122E57B2F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59680A-499B-5E1C-6EDC-22C08EA1D5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FF673-5230-C06F-8E22-9685637120E9}"/>
              </a:ext>
            </a:extLst>
          </p:cNvPr>
          <p:cNvGrpSpPr/>
          <p:nvPr/>
        </p:nvGrpSpPr>
        <p:grpSpPr>
          <a:xfrm>
            <a:off x="3480070" y="215576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9F8C7E-82C8-790D-6C1C-45E11E2F8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DE35BB-8883-9B46-EF5F-13A3B4A4B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16F33-E14C-051D-6A29-50B4E2604AC8}"/>
              </a:ext>
            </a:extLst>
          </p:cNvPr>
          <p:cNvGrpSpPr/>
          <p:nvPr/>
        </p:nvGrpSpPr>
        <p:grpSpPr>
          <a:xfrm>
            <a:off x="6550074" y="258309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AA7924-E70E-84EB-BDEF-E0B9B995377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BE8FA2-D113-DBCE-C339-D7E58E6C38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03EE2F-4BE2-252E-0317-DDA26570737D}"/>
              </a:ext>
            </a:extLst>
          </p:cNvPr>
          <p:cNvGrpSpPr/>
          <p:nvPr/>
        </p:nvGrpSpPr>
        <p:grpSpPr>
          <a:xfrm>
            <a:off x="6550074" y="2820228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6673A4-765D-E9A5-4276-140C1DE184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6C8B94-5FB6-79E6-BAE3-D5EB32948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4F7770-0B71-704B-AAD9-2E060B06ABDE}"/>
              </a:ext>
            </a:extLst>
          </p:cNvPr>
          <p:cNvGrpSpPr/>
          <p:nvPr/>
        </p:nvGrpSpPr>
        <p:grpSpPr>
          <a:xfrm>
            <a:off x="7965253" y="3358468"/>
            <a:ext cx="726051" cy="369332"/>
            <a:chOff x="3647644" y="5359159"/>
            <a:chExt cx="7260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874CAE-F505-342E-1EA8-EC27F01022D7}"/>
                </a:ext>
              </a:extLst>
            </p:cNvPr>
            <p:cNvSpPr txBox="1"/>
            <p:nvPr/>
          </p:nvSpPr>
          <p:spPr>
            <a:xfrm>
              <a:off x="3990237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D536470-A8A2-EF89-59DF-645B443F9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369278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A9ECAB-45AD-43E9-88ED-DC3449210C14}"/>
              </a:ext>
            </a:extLst>
          </p:cNvPr>
          <p:cNvGrpSpPr/>
          <p:nvPr/>
        </p:nvGrpSpPr>
        <p:grpSpPr>
          <a:xfrm>
            <a:off x="6074057" y="550943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EB4A92-BE05-DA52-8BF1-FED6395880D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010CFD2-0EA2-B74B-6A37-A3B4FC373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43D018-D151-DA2F-38E0-A385573B809E}"/>
              </a:ext>
            </a:extLst>
          </p:cNvPr>
          <p:cNvGrpSpPr/>
          <p:nvPr/>
        </p:nvGrpSpPr>
        <p:grpSpPr>
          <a:xfrm>
            <a:off x="4372172" y="506367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508443-2FD9-BDC8-3C57-5C3F32EF166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6DB0485-608C-9767-2239-522A5B5EC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AFF30E3-48D2-5C3A-1BC8-378AA568CC6E}"/>
              </a:ext>
            </a:extLst>
          </p:cNvPr>
          <p:cNvSpPr/>
          <p:nvPr/>
        </p:nvSpPr>
        <p:spPr>
          <a:xfrm>
            <a:off x="3270588" y="2666290"/>
            <a:ext cx="902492" cy="21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D6E18-6DBC-4DAC-B2A3-6A7528C9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141182"/>
            <a:ext cx="6159249" cy="55802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12506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23733B-F640-379A-C406-259D45CF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71" y="2578390"/>
            <a:ext cx="6523809" cy="3085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403124" y="3905217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45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403124" y="5504796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47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610FD-BE79-465D-ADFC-9B20B87A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070790"/>
            <a:ext cx="6159249" cy="56506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2FB38CD-814F-4D6B-8724-541ADB37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42484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D632A-A649-E19C-542D-D620D85A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64" y="1448731"/>
            <a:ext cx="6806472" cy="504414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9B74087-3652-EB44-3FDB-9EA60527EC32}"/>
              </a:ext>
            </a:extLst>
          </p:cNvPr>
          <p:cNvGrpSpPr/>
          <p:nvPr/>
        </p:nvGrpSpPr>
        <p:grpSpPr>
          <a:xfrm>
            <a:off x="4694580" y="198135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262BEE-C4C2-CA51-F8D6-142A998E4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B79417-ACC8-A187-DD8D-7C7FCF82928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FA01EB-B5CC-DFCE-99C4-ABFA3342F0FF}"/>
              </a:ext>
            </a:extLst>
          </p:cNvPr>
          <p:cNvGrpSpPr/>
          <p:nvPr/>
        </p:nvGrpSpPr>
        <p:grpSpPr>
          <a:xfrm>
            <a:off x="2288174" y="3684530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DBB757-3265-1A2A-CEE6-F47A64F7C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D71C62-318C-3599-C1C6-61932EEE43C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6D2F9D-47DE-F20D-A13D-77DAA4B61E14}"/>
              </a:ext>
            </a:extLst>
          </p:cNvPr>
          <p:cNvGrpSpPr/>
          <p:nvPr/>
        </p:nvGrpSpPr>
        <p:grpSpPr>
          <a:xfrm>
            <a:off x="3660875" y="3961491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E174D4-14EF-46E2-2DBB-A4D8F3803C9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B4F8723-4F5C-0CEA-F197-42722DF9C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53864D-57AA-5738-6167-1E4970CF838B}"/>
              </a:ext>
            </a:extLst>
          </p:cNvPr>
          <p:cNvGrpSpPr/>
          <p:nvPr/>
        </p:nvGrpSpPr>
        <p:grpSpPr>
          <a:xfrm>
            <a:off x="3464881" y="4462624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22DDD6-C169-5BEE-3385-1BFA70299EA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1F6CFA-A7C4-F124-BBE2-52D9518FD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DCEFC1-961C-877D-AA65-BDA603E51277}"/>
              </a:ext>
            </a:extLst>
          </p:cNvPr>
          <p:cNvGrpSpPr/>
          <p:nvPr/>
        </p:nvGrpSpPr>
        <p:grpSpPr>
          <a:xfrm>
            <a:off x="2471819" y="4828581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7294B9-FC49-9EE9-76C0-E438C6B09B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11EFB1B-5704-2BDE-9660-62DDF9B4E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0E385E-5694-F13B-AFCB-614F254FE3D6}"/>
              </a:ext>
            </a:extLst>
          </p:cNvPr>
          <p:cNvGrpSpPr/>
          <p:nvPr/>
        </p:nvGrpSpPr>
        <p:grpSpPr>
          <a:xfrm>
            <a:off x="7825562" y="5203228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E0B870-5DAF-B577-B890-4CCDA87EEB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94043BB-542B-2FAD-3E53-66DCE31D8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E234F0-A8BC-3B96-9528-97679C8E88EB}"/>
              </a:ext>
            </a:extLst>
          </p:cNvPr>
          <p:cNvGrpSpPr/>
          <p:nvPr/>
        </p:nvGrpSpPr>
        <p:grpSpPr>
          <a:xfrm>
            <a:off x="5052892" y="558298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AF357A-386A-F2B7-CD0D-3F820AD79C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FED82A8-1B3F-5DF0-87D4-2E897609C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90AB9F4-FF4C-5968-C3C9-EC647D2F7DF1}"/>
              </a:ext>
            </a:extLst>
          </p:cNvPr>
          <p:cNvGrpSpPr/>
          <p:nvPr/>
        </p:nvGrpSpPr>
        <p:grpSpPr>
          <a:xfrm>
            <a:off x="4633288" y="5767646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95A1FB-ED81-AC5F-5DB3-8EB8F4735E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745EB1A-8EC8-C261-6842-0DE72DCF2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E4219BC-13ED-D36B-8786-A04D5ECA5E86}"/>
              </a:ext>
            </a:extLst>
          </p:cNvPr>
          <p:cNvGrpSpPr/>
          <p:nvPr/>
        </p:nvGrpSpPr>
        <p:grpSpPr>
          <a:xfrm>
            <a:off x="4290494" y="3119231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3B2403-A0E3-1B63-AC54-56E3F582CA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62F2BEE-59F7-2581-2006-3400B4C10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E226B81-62B1-5BE9-FE09-8E8DA137D97B}"/>
              </a:ext>
            </a:extLst>
          </p:cNvPr>
          <p:cNvGrpSpPr/>
          <p:nvPr/>
        </p:nvGrpSpPr>
        <p:grpSpPr>
          <a:xfrm>
            <a:off x="5231682" y="6154591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28EC083-946B-44E6-2D7D-33BD0F4D6D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E552-2B0D-2CC7-DFA4-1FD693E1D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/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blipFill>
                <a:blip r:embed="rId4"/>
                <a:stretch>
                  <a:fillRect l="-2892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EFE8010-67F3-630C-4D1E-1C41376DDCB7}"/>
              </a:ext>
            </a:extLst>
          </p:cNvPr>
          <p:cNvSpPr txBox="1"/>
          <p:nvPr/>
        </p:nvSpPr>
        <p:spPr>
          <a:xfrm>
            <a:off x="4632726" y="4444158"/>
            <a:ext cx="3631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NumPy </a:t>
            </a:r>
            <a:r>
              <a:rPr lang="en-US" dirty="0" err="1">
                <a:hlinkClick r:id="rId5"/>
              </a:rPr>
              <a:t>Meshgrid</a:t>
            </a:r>
            <a:r>
              <a:rPr lang="en-US" dirty="0">
                <a:hlinkClick r:id="rId5"/>
              </a:rPr>
              <a:t> From Zero To Hero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5DFF2-84D2-3DC7-41CB-70A62A94D139}"/>
              </a:ext>
            </a:extLst>
          </p:cNvPr>
          <p:cNvSpPr/>
          <p:nvPr/>
        </p:nvSpPr>
        <p:spPr>
          <a:xfrm>
            <a:off x="3979069" y="5291527"/>
            <a:ext cx="1285875" cy="2210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E52233-7879-2F31-A00F-BDA00CD8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E0A86-C259-AED1-EC20-5AD4406BD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33" y="3290904"/>
            <a:ext cx="1714286" cy="2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686D4-F072-303D-A603-8BAC3200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14" y="1899101"/>
            <a:ext cx="4061072" cy="4768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FC3B7A-5667-02ED-5203-743FA6273EF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457950" y="2375940"/>
            <a:ext cx="379500" cy="62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/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blipFill>
                <a:blip r:embed="rId6"/>
                <a:stretch>
                  <a:fillRect l="-2398" b="-5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95604-9709-6F7F-9F1D-98B60C32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F31C724-0226-3019-13C7-D80318868734}"/>
              </a:ext>
            </a:extLst>
          </p:cNvPr>
          <p:cNvSpPr/>
          <p:nvPr/>
        </p:nvSpPr>
        <p:spPr>
          <a:xfrm>
            <a:off x="371729" y="3035506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21831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FCE7E1-AEF1-C47B-77F4-7982941EDB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99" t="8255" r="22248" b="8612"/>
          <a:stretch/>
        </p:blipFill>
        <p:spPr>
          <a:xfrm>
            <a:off x="1116768" y="1468581"/>
            <a:ext cx="4684427" cy="47598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0B835-97D4-DDAC-A455-7E4E0E259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76" y="1596519"/>
            <a:ext cx="1942956" cy="37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8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8AA041-178B-8E97-BAA7-21C5A2C8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</a:t>
            </a:r>
            <a:r>
              <a:rPr lang="en-US" sz="3200">
                <a:latin typeface="+mn-lt"/>
              </a:rPr>
              <a:t>– Now </a:t>
            </a:r>
            <a:r>
              <a:rPr lang="en-US" sz="3200" dirty="0">
                <a:latin typeface="+mn-lt"/>
              </a:rPr>
              <a:t>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draw 3D images with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</a:t>
            </a:r>
            <a:r>
              <a:rPr lang="en-US" sz="2400" b="1" dirty="0"/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facets</a:t>
            </a:r>
            <a:r>
              <a:rPr lang="en-US" sz="2400" dirty="0"/>
              <a:t> to </a:t>
            </a:r>
            <a:r>
              <a:rPr lang="en-US" sz="2400" i="1" dirty="0"/>
              <a:t>manually</a:t>
            </a:r>
            <a:r>
              <a:rPr lang="en-US" sz="2400" dirty="0"/>
              <a:t> build wireframe and surface plots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vectors of 3D coordinates using radial </a:t>
            </a:r>
            <a:r>
              <a:rPr lang="en-US" sz="2400" b="1" dirty="0"/>
              <a:t>angles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outer products </a:t>
            </a:r>
            <a:r>
              <a:rPr lang="en-US" sz="2400" dirty="0"/>
              <a:t>and then letting matplotlib automatically connect </a:t>
            </a:r>
            <a:r>
              <a:rPr lang="en-US" sz="2400" i="1" dirty="0"/>
              <a:t>nearby</a:t>
            </a:r>
            <a:r>
              <a:rPr lang="en-US" sz="2400" dirty="0"/>
              <a:t> vertices, so </a:t>
            </a:r>
            <a:r>
              <a:rPr lang="en-US" sz="2400" u="sng" dirty="0"/>
              <a:t>it</a:t>
            </a:r>
            <a:r>
              <a:rPr lang="en-US" sz="2400" dirty="0"/>
              <a:t> can render wireframes and surface plots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497699-63A9-2600-9BA1-C0D7948CE7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Vector algebra</a:t>
            </a:r>
            <a:r>
              <a:rPr lang="en-US" sz="2400" dirty="0"/>
              <a:t>, including </a:t>
            </a:r>
            <a:r>
              <a:rPr lang="en-US" sz="2400" i="1" dirty="0"/>
              <a:t>inner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00B050"/>
                </a:solidFill>
              </a:rPr>
              <a:t>dot</a:t>
            </a:r>
            <a:r>
              <a:rPr lang="en-US" sz="2400" dirty="0"/>
              <a:t>) product and </a:t>
            </a:r>
            <a:r>
              <a:rPr lang="en-US" sz="2400" b="1" dirty="0">
                <a:solidFill>
                  <a:srgbClr val="0070C0"/>
                </a:solidFill>
              </a:rPr>
              <a:t>cross</a:t>
            </a:r>
            <a:r>
              <a:rPr lang="en-US" sz="2400" dirty="0"/>
              <a:t> product, can be used to enable </a:t>
            </a:r>
            <a:r>
              <a:rPr lang="en-US" sz="2400" b="1" dirty="0"/>
              <a:t>back-face culling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7030A0"/>
                </a:solidFill>
              </a:rPr>
              <a:t>facet shading</a:t>
            </a:r>
          </a:p>
          <a:p>
            <a:r>
              <a:rPr lang="en-US" sz="2400" dirty="0"/>
              <a:t>Two shapes that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 may require additions to the parametric equations (inserting another radius or tracking another angular measure) such as drawing a </a:t>
            </a:r>
            <a:r>
              <a:rPr lang="en-US" sz="2400" b="1" dirty="0">
                <a:solidFill>
                  <a:srgbClr val="00B050"/>
                </a:solidFill>
                <a:ea typeface="Cambria Math" panose="02040503050406030204" pitchFamily="18" charset="0"/>
              </a:rPr>
              <a:t>torus</a:t>
            </a:r>
            <a:r>
              <a:rPr lang="en-US" sz="2400" dirty="0">
                <a:ea typeface="Cambria Math" panose="02040503050406030204" pitchFamily="18" charset="0"/>
              </a:rPr>
              <a:t> vs. a </a:t>
            </a:r>
            <a:r>
              <a:rPr lang="en-US" sz="2400" b="1" dirty="0">
                <a:solidFill>
                  <a:srgbClr val="0070C0"/>
                </a:solidFill>
                <a:ea typeface="Cambria Math" panose="02040503050406030204" pitchFamily="18" charset="0"/>
              </a:rPr>
              <a:t>sphere</a:t>
            </a:r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3787877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plot3d_cylinder.py </a:t>
                </a:r>
                <a:r>
                  <a:rPr lang="en-US" sz="2400" dirty="0"/>
                  <a:t>that uses matplotlib to draw a wireframe cylinder with a unit radius centered at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(0, 0, 0)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cylinder should be aligned along the z-axis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3787877" cy="4351338"/>
              </a:xfrm>
              <a:blipFill>
                <a:blip r:embed="rId2"/>
                <a:stretch>
                  <a:fillRect l="-2093" t="-1961" r="-3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99BC9-AA9C-644E-240A-A3C354F9F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58" y="1885928"/>
            <a:ext cx="3787877" cy="34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6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plot3d_complex_sine.py </a:t>
                </a:r>
                <a:r>
                  <a:rPr lang="en-US" sz="2400" dirty="0"/>
                  <a:t>that uses matplotlib to draw the surface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given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b="0" dirty="0"/>
                  <a:t> over the region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±2.5±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722BF-7CFA-F7E5-26FC-4D6EC4A3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5" y="3509355"/>
            <a:ext cx="3258710" cy="30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0A016-89E6-6FEA-6E19-B8F745C1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6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be done using two different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ea typeface="Cambria Math" panose="02040503050406030204" pitchFamily="18" charset="0"/>
                  </a:rPr>
                  <a:t> and then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manually</a:t>
                </a:r>
                <a:r>
                  <a:rPr lang="en-US" sz="2400" dirty="0">
                    <a:ea typeface="Cambria Math" panose="02040503050406030204" pitchFamily="18" charset="0"/>
                  </a:rPr>
                  <a:t> group these vertices into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ea typeface="Cambria Math" panose="02040503050406030204" pitchFamily="18" charset="0"/>
                  </a:rPr>
                  <a:t>Poly3DCollection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vertices and then let matplotlib determine how </a:t>
                </a:r>
                <a:r>
                  <a:rPr lang="en-US" sz="2400" b="1" i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solidFill>
                      <a:schemeClr val="bg1">
                        <a:lumMod val="85000"/>
                      </a:schemeClr>
                    </a:solidFill>
                    <a:ea typeface="Cambria Math" panose="02040503050406030204" pitchFamily="18" charset="0"/>
                  </a:rPr>
                  <a:t>surface plot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5061050"/>
              </a:xfrm>
              <a:blipFill>
                <a:blip r:embed="rId3"/>
                <a:stretch>
                  <a:fillRect l="-1236" t="-1685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AF6804-732B-274D-FCEC-8E2D4E07D08F}"/>
              </a:ext>
            </a:extLst>
          </p:cNvPr>
          <p:cNvSpPr/>
          <p:nvPr/>
        </p:nvSpPr>
        <p:spPr>
          <a:xfrm>
            <a:off x="628650" y="2308490"/>
            <a:ext cx="7975704" cy="166390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Monolith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6C49-BE2C-45A7-8E55-BA8B5094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" y="1468581"/>
            <a:ext cx="7027606" cy="4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5316</TotalTime>
  <Words>1457</Words>
  <Application>Microsoft Office PowerPoint</Application>
  <PresentationFormat>On-screen Show (4:3)</PresentationFormat>
  <Paragraphs>398</Paragraphs>
  <Slides>53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15 – Goals</vt:lpstr>
      <vt:lpstr>3D Cartesian Coordinates in matplotlib</vt:lpstr>
      <vt:lpstr>Open plot3d_helix.py</vt:lpstr>
      <vt:lpstr>Run plot3d_helix.py</vt:lpstr>
      <vt:lpstr>Run plot3d_helix.py</vt:lpstr>
      <vt:lpstr>3D Axes in matplotlib</vt:lpstr>
      <vt:lpstr>Drawing a Monolith</vt:lpstr>
      <vt:lpstr>3D Cartesian Coordinates in matplotlib</vt:lpstr>
      <vt:lpstr>3D Cartesian Coordinates in matplotlib</vt:lpstr>
      <vt:lpstr>Open plot3d_monolith.py</vt:lpstr>
      <vt:lpstr>3D Cartesian Coordinates in matplotlib</vt:lpstr>
      <vt:lpstr>3D Cartesian Coordinates in matplotlib</vt:lpstr>
      <vt:lpstr>View plot3d_monolith.py</vt:lpstr>
      <vt:lpstr>View plot3d_monolith.py</vt:lpstr>
      <vt:lpstr>Run plot3d_monolith.py</vt:lpstr>
      <vt:lpstr>Run plot3d_monolith.py</vt:lpstr>
      <vt:lpstr>Drawing a Pyramid</vt:lpstr>
      <vt:lpstr>The Golden Ratio</vt:lpstr>
      <vt:lpstr>Open plot3d_pyramid.py</vt:lpstr>
      <vt:lpstr>Run plot3d_pyramid.py</vt:lpstr>
      <vt:lpstr>View plot3d_pyramid.py</vt:lpstr>
      <vt:lpstr>3D Axes in matplotlib</vt:lpstr>
      <vt:lpstr>Poloidal and Toroidal Angles</vt:lpstr>
      <vt:lpstr>Matrices and Outer Product</vt:lpstr>
      <vt:lpstr>Open plot3d_sphere.py</vt:lpstr>
      <vt:lpstr>Run plot3d_sphere.py</vt:lpstr>
      <vt:lpstr>Run plot3d_sphere.py</vt:lpstr>
      <vt:lpstr>Edit plot3d_sphere.py</vt:lpstr>
      <vt:lpstr>Run plot3d_sphere.py</vt:lpstr>
      <vt:lpstr>View plot3d_sphere.py</vt:lpstr>
      <vt:lpstr>What is a vector?</vt:lpstr>
      <vt:lpstr>What is a vector?</vt:lpstr>
      <vt:lpstr>Vector Cross Product</vt:lpstr>
      <vt:lpstr>Every Facet has a Surface Normal Vector</vt:lpstr>
      <vt:lpstr>Vector Dot Product</vt:lpstr>
      <vt:lpstr>Back Face Culling and Facet Shading</vt:lpstr>
      <vt:lpstr>Edit plot3d_sphere.py</vt:lpstr>
      <vt:lpstr>Run plot3d_sphere.py</vt:lpstr>
      <vt:lpstr>Run plot3d_sphere.py</vt:lpstr>
      <vt:lpstr>Modelling a Torus</vt:lpstr>
      <vt:lpstr>Modelling a Torus</vt:lpstr>
      <vt:lpstr>Modelling a Torus</vt:lpstr>
      <vt:lpstr>Open plot3d_torus.py</vt:lpstr>
      <vt:lpstr>Run plot3d_torus.py</vt:lpstr>
      <vt:lpstr>Edit plot3d_torus.py</vt:lpstr>
      <vt:lpstr>Run plot3d_torus.py</vt:lpstr>
      <vt:lpstr>Open plot3d_surface.py</vt:lpstr>
      <vt:lpstr>Run plot3d_surface.py</vt:lpstr>
      <vt:lpstr>View plot3d_surface.py</vt:lpstr>
      <vt:lpstr>Session 15 – Now You Know…</vt:lpstr>
      <vt:lpstr>Task 15-01</vt:lpstr>
      <vt:lpstr>Task 15-02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857</cp:revision>
  <cp:lastPrinted>2015-06-01T00:45:11Z</cp:lastPrinted>
  <dcterms:created xsi:type="dcterms:W3CDTF">2014-09-21T17:58:26Z</dcterms:created>
  <dcterms:modified xsi:type="dcterms:W3CDTF">2023-05-01T03:15:20Z</dcterms:modified>
</cp:coreProperties>
</file>